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2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Box 6"/>
          <p:cNvSpPr txBox="1"/>
          <p:nvPr userDrawn="1"/>
        </p:nvSpPr>
        <p:spPr>
          <a:xfrm>
            <a:off x="457200" y="63246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smtClean="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smtClean="0"/>
              <a:t>Part 2, Lecture</a:t>
            </a:r>
            <a:r>
              <a:rPr lang="en-US" baseline="0" dirty="0" smtClean="0"/>
              <a:t> 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Part 2:  Introduction to Administrative Law</a:t>
            </a:r>
            <a:endParaRPr lang="en-US" dirty="0" smtClean="0"/>
          </a:p>
          <a:p>
            <a:r>
              <a:rPr lang="en-US" dirty="0" smtClean="0"/>
              <a:t>Lecture 1:  </a:t>
            </a:r>
            <a:r>
              <a:rPr lang="en-US" dirty="0" smtClean="0"/>
              <a:t>The </a:t>
            </a:r>
            <a:r>
              <a:rPr lang="en-US" dirty="0" err="1" smtClean="0"/>
              <a:t>Idiosyncracies</a:t>
            </a:r>
            <a:r>
              <a:rPr lang="en-US" dirty="0" smtClean="0"/>
              <a:t> of Administrative Law as a Law School Course</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Learning Administrative Law (“Why is this Hard?”)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the sheer scope of the subject</a:t>
            </a:r>
          </a:p>
          <a:p>
            <a:r>
              <a:rPr lang="en-US" dirty="0" smtClean="0"/>
              <a:t>(2) technical complexity of doctrines and technical complexity of subject matter areas subject to regulation</a:t>
            </a:r>
          </a:p>
          <a:p>
            <a:r>
              <a:rPr lang="en-US" dirty="0" smtClean="0"/>
              <a:t>(3) difficulties of drawing “useful” generalizations across agencies/regulatory arenas</a:t>
            </a:r>
          </a:p>
          <a:p>
            <a:r>
              <a:rPr lang="en-US" dirty="0" smtClean="0"/>
              <a:t>(4) tension between doctrines developed in (very) different historical contexts</a:t>
            </a:r>
          </a:p>
          <a:p>
            <a:r>
              <a:rPr lang="en-US" dirty="0" smtClean="0"/>
              <a:t>(5) connections between subjects which make it difficult to understand any one subject without first understanding the whole picture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of Administrative Law</a:t>
            </a:r>
            <a:endParaRPr lang="en-US" dirty="0"/>
          </a:p>
        </p:txBody>
      </p:sp>
      <p:sp>
        <p:nvSpPr>
          <p:cNvPr id="3" name="Content Placeholder 2"/>
          <p:cNvSpPr>
            <a:spLocks noGrp="1"/>
          </p:cNvSpPr>
          <p:nvPr>
            <p:ph idx="1"/>
          </p:nvPr>
        </p:nvSpPr>
        <p:spPr/>
        <p:txBody>
          <a:bodyPr>
            <a:normAutofit lnSpcReduction="10000"/>
          </a:bodyPr>
          <a:lstStyle/>
          <a:p>
            <a:r>
              <a:rPr lang="en-US" i="1" dirty="0" smtClean="0"/>
              <a:t>You can’t understand the whole until you understand the parts.  But you can’t understand the parts until you understand the whole</a:t>
            </a:r>
            <a:r>
              <a:rPr lang="en-US" i="1" dirty="0" smtClean="0"/>
              <a:t>.</a:t>
            </a:r>
            <a:r>
              <a:rPr lang="en-US" dirty="0" smtClean="0"/>
              <a:t/>
            </a:r>
            <a:br>
              <a:rPr lang="en-US" dirty="0" smtClean="0"/>
            </a:br>
            <a:r>
              <a:rPr lang="en-US" dirty="0" smtClean="0"/>
              <a:t/>
            </a:r>
            <a:br>
              <a:rPr lang="en-US" dirty="0" smtClean="0"/>
            </a:br>
            <a:r>
              <a:rPr lang="en-US" dirty="0" smtClean="0"/>
              <a:t>	</a:t>
            </a:r>
            <a:r>
              <a:rPr lang="en-US" i="1" dirty="0" smtClean="0"/>
              <a:t>– </a:t>
            </a:r>
            <a:r>
              <a:rPr lang="en-US" i="1" dirty="0" smtClean="0"/>
              <a:t>the “Catch-22” of Administrative </a:t>
            </a:r>
            <a:r>
              <a:rPr lang="en-US" i="1" dirty="0" smtClean="0"/>
              <a:t>Law</a:t>
            </a:r>
          </a:p>
          <a:p>
            <a:pPr>
              <a:buNone/>
            </a:pPr>
            <a:endParaRPr lang="en-US" dirty="0" smtClean="0"/>
          </a:p>
          <a:p>
            <a:r>
              <a:rPr lang="en-US" dirty="0" smtClean="0"/>
              <a:t>So why is such a difficult subject so important?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Administrative Law</a:t>
            </a:r>
            <a:endParaRPr lang="en-US" dirty="0"/>
          </a:p>
        </p:txBody>
      </p:sp>
      <p:sp>
        <p:nvSpPr>
          <p:cNvPr id="3" name="Content Placeholder 2"/>
          <p:cNvSpPr>
            <a:spLocks noGrp="1"/>
          </p:cNvSpPr>
          <p:nvPr>
            <p:ph idx="1"/>
          </p:nvPr>
        </p:nvSpPr>
        <p:spPr/>
        <p:txBody>
          <a:bodyPr>
            <a:normAutofit fontScale="77500" lnSpcReduction="20000"/>
          </a:bodyPr>
          <a:lstStyle/>
          <a:p>
            <a:r>
              <a:rPr lang="en-US" i="1" dirty="0" smtClean="0"/>
              <a:t>Why do we care about administrative law?  The quickest answer is that in a big, complex bureaucratic nation like ours, all law (including criminal law) eventually involves administrative </a:t>
            </a:r>
            <a:r>
              <a:rPr lang="en-US" i="1" dirty="0" err="1" smtClean="0"/>
              <a:t>decisionmaking</a:t>
            </a:r>
            <a:r>
              <a:rPr lang="en-US" i="1" dirty="0" smtClean="0"/>
              <a:t>, and virtually all rights have to be secured in whole or in part through the administrative process. ... [V]</a:t>
            </a:r>
            <a:r>
              <a:rPr lang="en-US" i="1" dirty="0" err="1" smtClean="0"/>
              <a:t>irtually</a:t>
            </a:r>
            <a:r>
              <a:rPr lang="en-US" i="1" dirty="0" smtClean="0"/>
              <a:t> every critical government decision that affects our lives – the air we breathe, the water we drink, the bills for our latest hospital stay, the health or safety of our workplaces, the parklands we recreate in, the price of gas – comes out of the administrative process</a:t>
            </a:r>
            <a:r>
              <a:rPr lang="en-US" i="1" dirty="0" smtClean="0"/>
              <a:t>.</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i="1" dirty="0" smtClean="0"/>
              <a:t>– </a:t>
            </a:r>
            <a:r>
              <a:rPr lang="en-US" i="1" dirty="0" smtClean="0"/>
              <a:t>Hon. Patricia M. Wald, D.C. Circuit (1997)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Approach</a:t>
            </a:r>
            <a:endParaRPr lang="en-US" dirty="0"/>
          </a:p>
        </p:txBody>
      </p:sp>
      <p:sp>
        <p:nvSpPr>
          <p:cNvPr id="3" name="Content Placeholder 2"/>
          <p:cNvSpPr>
            <a:spLocks noGrp="1"/>
          </p:cNvSpPr>
          <p:nvPr>
            <p:ph idx="1"/>
          </p:nvPr>
        </p:nvSpPr>
        <p:spPr>
          <a:xfrm>
            <a:off x="457200" y="1447800"/>
            <a:ext cx="8229600" cy="4876800"/>
          </a:xfrm>
        </p:spPr>
        <p:txBody>
          <a:bodyPr>
            <a:normAutofit fontScale="77500" lnSpcReduction="20000"/>
          </a:bodyPr>
          <a:lstStyle/>
          <a:p>
            <a:r>
              <a:rPr lang="en-US" dirty="0" smtClean="0"/>
              <a:t>Administrative Law can easily consume a 2000-page casebook… without even dealing with State-level issues!</a:t>
            </a:r>
          </a:p>
          <a:p>
            <a:r>
              <a:rPr lang="en-US" dirty="0" smtClean="0"/>
              <a:t>My approach (with thanks to Professor Lawson):</a:t>
            </a:r>
          </a:p>
          <a:p>
            <a:pPr lvl="1"/>
            <a:r>
              <a:rPr lang="en-US" dirty="0" smtClean="0"/>
              <a:t>Focus on </a:t>
            </a:r>
            <a:r>
              <a:rPr lang="en-US" i="1" dirty="0" smtClean="0"/>
              <a:t>federal</a:t>
            </a:r>
            <a:r>
              <a:rPr lang="en-US" dirty="0" smtClean="0"/>
              <a:t> administrative law </a:t>
            </a:r>
            <a:r>
              <a:rPr lang="en-US" u="sng" dirty="0" smtClean="0"/>
              <a:t>only</a:t>
            </a:r>
            <a:endParaRPr lang="en-US" dirty="0" smtClean="0"/>
          </a:p>
          <a:p>
            <a:pPr lvl="1"/>
            <a:r>
              <a:rPr lang="en-US" dirty="0" smtClean="0"/>
              <a:t>“real-world” problems tend to arise at state level</a:t>
            </a:r>
          </a:p>
          <a:p>
            <a:pPr lvl="2"/>
            <a:r>
              <a:rPr lang="en-US" dirty="0" smtClean="0"/>
              <a:t>Driver licenses</a:t>
            </a:r>
          </a:p>
          <a:p>
            <a:pPr lvl="2"/>
            <a:r>
              <a:rPr lang="en-US" dirty="0" smtClean="0"/>
              <a:t>Family law issues</a:t>
            </a:r>
          </a:p>
          <a:p>
            <a:pPr lvl="2"/>
            <a:r>
              <a:rPr lang="en-US" dirty="0" smtClean="0"/>
              <a:t>Social benefits (</a:t>
            </a:r>
            <a:r>
              <a:rPr lang="en-US" dirty="0" err="1" smtClean="0"/>
              <a:t>medicare</a:t>
            </a:r>
            <a:r>
              <a:rPr lang="en-US" dirty="0" smtClean="0"/>
              <a:t>, Social Security, welfare, etc.)</a:t>
            </a:r>
          </a:p>
          <a:p>
            <a:pPr lvl="2"/>
            <a:r>
              <a:rPr lang="en-US" dirty="0" smtClean="0"/>
              <a:t>Property law/zoning issues</a:t>
            </a:r>
          </a:p>
          <a:p>
            <a:pPr lvl="1"/>
            <a:r>
              <a:rPr lang="en-US" dirty="0" smtClean="0"/>
              <a:t>But there are 50 different state laws and several other U.S. territorial jurisdictions!</a:t>
            </a:r>
          </a:p>
          <a:p>
            <a:pPr lvl="1"/>
            <a:r>
              <a:rPr lang="en-US" dirty="0" smtClean="0"/>
              <a:t>Focus on </a:t>
            </a:r>
            <a:r>
              <a:rPr lang="en-US" i="1" dirty="0" smtClean="0"/>
              <a:t>federal</a:t>
            </a:r>
            <a:r>
              <a:rPr lang="en-US" dirty="0" smtClean="0"/>
              <a:t> law to understand </a:t>
            </a:r>
            <a:r>
              <a:rPr lang="en-US" i="1" dirty="0" smtClean="0"/>
              <a:t>commonalities</a:t>
            </a:r>
            <a:r>
              <a:rPr lang="en-US" dirty="0" smtClean="0"/>
              <a:t> among all the different systems</a:t>
            </a:r>
          </a:p>
          <a:p>
            <a:pPr lvl="1"/>
            <a:r>
              <a:rPr lang="en-US" dirty="0" smtClean="0"/>
              <a:t>Focus on </a:t>
            </a:r>
            <a:r>
              <a:rPr lang="en-US" i="1" dirty="0" smtClean="0"/>
              <a:t>depth</a:t>
            </a:r>
            <a:r>
              <a:rPr lang="en-US" dirty="0" smtClean="0"/>
              <a:t> rather than on </a:t>
            </a:r>
            <a:r>
              <a:rPr lang="en-US" i="1" dirty="0" smtClean="0"/>
              <a:t>breath</a:t>
            </a:r>
            <a:r>
              <a:rPr lang="en-US" dirty="0" smtClean="0"/>
              <a:t> – I want you to learn how to </a:t>
            </a:r>
            <a:r>
              <a:rPr lang="en-US" i="1" dirty="0" smtClean="0"/>
              <a:t>think</a:t>
            </a:r>
            <a:r>
              <a:rPr lang="en-US" dirty="0" smtClean="0"/>
              <a:t> about these problems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Thoughts on “Learning to Understand”</a:t>
            </a:r>
            <a:endParaRPr lang="en-US" dirty="0"/>
          </a:p>
        </p:txBody>
      </p:sp>
      <p:sp>
        <p:nvSpPr>
          <p:cNvPr id="3" name="Content Placeholder 2"/>
          <p:cNvSpPr>
            <a:spLocks noGrp="1"/>
          </p:cNvSpPr>
          <p:nvPr>
            <p:ph idx="1"/>
          </p:nvPr>
        </p:nvSpPr>
        <p:spPr/>
        <p:txBody>
          <a:bodyPr/>
          <a:lstStyle/>
          <a:p>
            <a:r>
              <a:rPr lang="en-US" dirty="0" smtClean="0"/>
              <a:t>From Professor Lawson (your CB Author):</a:t>
            </a:r>
          </a:p>
          <a:p>
            <a:pPr lvl="1"/>
            <a:r>
              <a:rPr lang="en-US" i="1" dirty="0" smtClean="0"/>
              <a:t>“Learning </a:t>
            </a:r>
            <a:r>
              <a:rPr lang="en-US" i="1" dirty="0" smtClean="0"/>
              <a:t>administrative law is like reading a story; each chapter </a:t>
            </a:r>
            <a:r>
              <a:rPr lang="en-US" i="1" dirty="0" smtClean="0"/>
              <a:t>reveals a </a:t>
            </a:r>
            <a:r>
              <a:rPr lang="en-US" i="1" dirty="0" smtClean="0"/>
              <a:t>bit more about the plot</a:t>
            </a:r>
            <a:r>
              <a:rPr lang="en-US" i="1" dirty="0" smtClean="0"/>
              <a:t>.”</a:t>
            </a:r>
            <a:endParaRPr lang="en-US" dirty="0" smtClean="0"/>
          </a:p>
          <a:p>
            <a:pPr lvl="1"/>
            <a:r>
              <a:rPr lang="en-US" dirty="0" smtClean="0"/>
              <a:t>“</a:t>
            </a:r>
            <a:r>
              <a:rPr lang="en-US" i="1" dirty="0" smtClean="0"/>
              <a:t>Until all of the pieces are in place, however, one often experiences </a:t>
            </a:r>
            <a:r>
              <a:rPr lang="en-US" i="1" dirty="0" smtClean="0"/>
              <a:t>the frustrations </a:t>
            </a:r>
            <a:r>
              <a:rPr lang="en-US" i="1" dirty="0" smtClean="0"/>
              <a:t>that accompany any uncompleted </a:t>
            </a:r>
            <a:r>
              <a:rPr lang="en-US" i="1" dirty="0" smtClean="0"/>
              <a:t>puzzle.</a:t>
            </a:r>
            <a:r>
              <a:rPr lang="en-US" dirty="0" smtClean="0"/>
              <a:t>”</a:t>
            </a:r>
          </a:p>
          <a:p>
            <a:pPr lvl="1"/>
            <a:r>
              <a:rPr lang="en-US" i="1" dirty="0" smtClean="0"/>
              <a:t>“There is, unfortunately, no way to begin at the end.”</a:t>
            </a:r>
            <a:endParaRPr lang="en-US" i="1" dirty="0"/>
          </a:p>
        </p:txBody>
      </p:sp>
    </p:spTree>
  </p:cSld>
  <p:clrMapOvr>
    <a:masterClrMapping/>
  </p:clrMapOvr>
</p:sld>
</file>

<file path=ppt/theme/theme1.xml><?xml version="1.0" encoding="utf-8"?>
<a:theme xmlns:a="http://schemas.openxmlformats.org/drawingml/2006/main" name="Administrative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TotalTime>
  <Words>428</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Administrative Law</vt:lpstr>
      <vt:lpstr>Administrative Law</vt:lpstr>
      <vt:lpstr>Challenges of Learning Administrative Law (“Why is this Hard?”)</vt:lpstr>
      <vt:lpstr>Challenges of Administrative Law</vt:lpstr>
      <vt:lpstr>Importance of Administrative Law</vt:lpstr>
      <vt:lpstr>Teaching Approach</vt:lpstr>
      <vt:lpstr>Thoughts on “Learning to Understand”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David Thaw</dc:creator>
  <cp:lastModifiedBy>David Thaw</cp:lastModifiedBy>
  <cp:revision>8</cp:revision>
  <dcterms:created xsi:type="dcterms:W3CDTF">2014-12-08T06:02:13Z</dcterms:created>
  <dcterms:modified xsi:type="dcterms:W3CDTF">2014-12-08T06:51:35Z</dcterms:modified>
</cp:coreProperties>
</file>